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DBA94E-8F56-46B3-919E-DEC7D8E75F50}">
  <a:tblStyle styleId="{9BDBA94E-8F56-46B3-919E-DEC7D8E75F50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BBB0019-B1F4-452C-A0C9-69E05E0689D9}" styleName="Table_1"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ba7ae8a225_1_37:notes"/>
          <p:cNvSpPr txBox="1">
            <a:spLocks noGrp="1"/>
          </p:cNvSpPr>
          <p:nvPr>
            <p:ph type="body" idx="1"/>
          </p:nvPr>
        </p:nvSpPr>
        <p:spPr>
          <a:xfrm>
            <a:off x="914402" y="4343406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g2ba7ae8a22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686" y="685330"/>
            <a:ext cx="49866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a7ae8a225_1_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105" name="Google Shape;105;g2ba7ae8a225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7ae8a225_1_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112" name="Google Shape;112;g2ba7ae8a225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a7ae8a225_1_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119" name="Google Shape;119;g2ba7ae8a225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8c490f0fd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126" name="Google Shape;126;g118c490f0f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8c490f0fd_0_1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147" name="Google Shape;147;g118c490f0f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a7ae8a225_1_1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166" name="Google Shape;166;g2ba7ae8a225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a7ae8a225_1_1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173" name="Google Shape;173;g2ba7ae8a225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a7ae8a225_1_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183" name="Google Shape;183;g2ba7ae8a225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5a32c0f20_0_1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189" name="Google Shape;189;gf5a32c0f2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8c490f0fd_0_1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200" name="Google Shape;200;g118c490f0f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2d73ebbdf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27" name="Google Shape;27;g62d73ebbd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8c490f0fd_0_1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214" name="Google Shape;214;g118c490f0f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a7ae8a225_1_2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224" name="Google Shape;224;g2ba7ae8a225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a7ae8a225_1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30" name="Google Shape;230;g2ba7ae8a225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a7ae8a225_1_2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38" name="Google Shape;238;g2ba7ae8a225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a7ae8a225_1_2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44" name="Google Shape;244;g2ba7ae8a225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337a4a268_1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50" name="Google Shape;250;g2c337a4a26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a7ae8a225_1_2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56" name="Google Shape;256;g2ba7ae8a225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5a32c0f20_0_1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62" name="Google Shape;262;gf5a32c0f2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5a32c0f20_0_1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69" name="Google Shape;269;gf5a32c0f20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Claire</a:t>
            </a: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f5a32c0f20_0_3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34" name="Google Shape;34;gf5a32c0f20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f5a32c0f20_0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41" name="Google Shape;41;gf5a32c0f2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f5a32c0f20_0_1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49" name="Google Shape;49;gf5a32c0f2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5a32c0f20_0_3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Matt</a:t>
            </a:r>
            <a:endParaRPr/>
          </a:p>
        </p:txBody>
      </p:sp>
      <p:sp>
        <p:nvSpPr>
          <p:cNvPr id="56" name="Google Shape;56;gf5a32c0f20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5a32c0f20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70" name="Google Shape;70;gf5a32c0f2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a32c0f20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84" name="Google Shape;84;gf5a32c0f2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a7ae8a225_1_1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</a:t>
            </a:r>
            <a:endParaRPr/>
          </a:p>
        </p:txBody>
      </p:sp>
      <p:sp>
        <p:nvSpPr>
          <p:cNvPr id="98" name="Google Shape;98;g2ba7ae8a225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os Main Layout">
  <p:cSld name="Default_1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270475" y="1330050"/>
            <a:ext cx="3918900" cy="507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634650" y="1538950"/>
            <a:ext cx="4302000" cy="4738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31800"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1pPr>
            <a:lvl2pPr marL="914400" lvl="1" indent="-431800"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>
              <a:spcBef>
                <a:spcPts val="7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>
              <a:spcBef>
                <a:spcPts val="7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8349" y="-16225"/>
            <a:ext cx="9143910" cy="1391425"/>
            <a:chOff x="-8349" y="-16225"/>
            <a:chExt cx="9143910" cy="1391425"/>
          </a:xfrm>
        </p:grpSpPr>
        <p:sp>
          <p:nvSpPr>
            <p:cNvPr id="14" name="Google Shape;14;p2"/>
            <p:cNvSpPr/>
            <p:nvPr/>
          </p:nvSpPr>
          <p:spPr>
            <a:xfrm rot="10800000">
              <a:off x="-8349" y="-16225"/>
              <a:ext cx="9143910" cy="1391425"/>
            </a:xfrm>
            <a:prstGeom prst="flowChartManualInpu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15;p2"/>
            <p:cNvPicPr preferRelativeResize="0"/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531" y="58913"/>
              <a:ext cx="1882238" cy="91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17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4.jp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17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270475" y="269225"/>
            <a:ext cx="6044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Residential Training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335650" y="1538950"/>
            <a:ext cx="4808400" cy="5319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 2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 &amp; eat breakfast and break camp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Remotely supervised training walk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Putting into practice skills learnt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Debrief and review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270475" y="269225"/>
            <a:ext cx="6044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Bronze Qualifying Expedition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335650" y="1234150"/>
            <a:ext cx="4808400" cy="5544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Days with Overnight Camp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day teams complete a remotely supervised, self-sufficient journey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hours Planned Activity per day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Overnight camp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 &amp; eat a substantial meal each day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Debrief with Assessor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Comply with Expedition Requirements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270475" y="269225"/>
            <a:ext cx="6044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Supervision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335650" y="1538950"/>
            <a:ext cx="4808400" cy="5319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Karos Leaders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site throughout all programme dates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 for all expedition-related activity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staff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site throughout all programme dates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 for all pastoral matters including overnight supervision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99300" y="382450"/>
            <a:ext cx="492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Equipment &amp; Clothing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672325" y="1352975"/>
            <a:ext cx="4302000" cy="51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Walking Boots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 u="sng">
                <a:latin typeface="Arial"/>
                <a:ea typeface="Arial"/>
                <a:cs typeface="Arial"/>
                <a:sym typeface="Arial"/>
              </a:rPr>
              <a:t>Must have</a:t>
            </a:r>
            <a:r>
              <a:rPr lang="en-GB" sz="2200">
                <a:latin typeface="Arial"/>
                <a:ea typeface="Arial"/>
                <a:cs typeface="Arial"/>
                <a:sym typeface="Arial"/>
              </a:rPr>
              <a:t> ankle support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Leather or fabric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Clothing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Synthetic fabrics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Multiple thin layers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 u="sng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GB" sz="2200">
                <a:latin typeface="Arial"/>
                <a:ea typeface="Arial"/>
                <a:cs typeface="Arial"/>
                <a:sym typeface="Arial"/>
              </a:rPr>
              <a:t> jeans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One spare set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Waterproofs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Jacket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Overtrousers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Taped seams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Hat &amp; Gloves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Sun Protection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00" y="1465550"/>
            <a:ext cx="1670078" cy="140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 descr="A person with collar shirt&#10;&#10;Description generated with high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683" y="1517337"/>
            <a:ext cx="1056680" cy="134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 descr="A person with collar shirt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9367" y="1491449"/>
            <a:ext cx="1265264" cy="134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 descr="A close up of a hat&#10;&#10;Description generated with high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63" y="4232394"/>
            <a:ext cx="1361725" cy="115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 descr="A picture containing handwear, clothing&#10;&#10;Description generated with very high confidence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9" y="5503575"/>
            <a:ext cx="1361742" cy="11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descr="A person in a sweater&#10;&#10;Description generated with high confidence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02" y="2907363"/>
            <a:ext cx="1265253" cy="110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descr="A person standing posing for the camera&#10;&#10;Description generated with very high confidenc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238" y="2964945"/>
            <a:ext cx="1056681" cy="121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A person wearing a mask&#10;&#10;Description generated with very high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72223" y="4438766"/>
            <a:ext cx="2775388" cy="223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descr="A person in a suit and tie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7406" y="2862545"/>
            <a:ext cx="1670069" cy="141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634650" y="1538950"/>
            <a:ext cx="4302000" cy="4738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Rucksack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55-65 litre capacity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Sleeping bag &amp; roll mat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2-3 season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Thick rubble sack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Torch, personal first aid kit, medication, watch, water, spare laces/cord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Essential items only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Pack </a:t>
            </a:r>
            <a:r>
              <a:rPr lang="en-GB" sz="2600" b="1">
                <a:latin typeface="Arial"/>
                <a:ea typeface="Arial"/>
                <a:cs typeface="Arial"/>
                <a:sym typeface="Arial"/>
              </a:rPr>
              <a:t>small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86" y="1427994"/>
            <a:ext cx="1985753" cy="143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descr="A person with collar shirt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435" y="2841973"/>
            <a:ext cx="1479951" cy="154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736" y="1390999"/>
            <a:ext cx="2318662" cy="192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441840" y="3119917"/>
            <a:ext cx="9762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00"/>
                </a:solidFill>
              </a:rPr>
              <a:t>SPARE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37255"/>
            <a:ext cx="1737478" cy="10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878" y="4385583"/>
            <a:ext cx="1273260" cy="10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138" y="4679188"/>
            <a:ext cx="1479951" cy="4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6518" y="2888470"/>
            <a:ext cx="1737477" cy="109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44449" y="2998797"/>
            <a:ext cx="1479951" cy="122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488" y="3659085"/>
            <a:ext cx="976097" cy="81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1160" y="5510713"/>
            <a:ext cx="1479952" cy="122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387" y="5595438"/>
            <a:ext cx="1273263" cy="10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63191" y="5510713"/>
            <a:ext cx="1479952" cy="122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99300" y="382450"/>
            <a:ext cx="492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Equipment &amp; Clothing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255675" y="221375"/>
            <a:ext cx="5579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Karos Adventure Kit List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0" y="1387111"/>
            <a:ext cx="6199616" cy="491571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5834750" y="1600200"/>
            <a:ext cx="3309300" cy="2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GB" sz="2600" i="0" u="none" strike="noStrike" cap="none">
                <a:solidFill>
                  <a:srgbClr val="000000"/>
                </a:solidFill>
              </a:rPr>
              <a:t>Download from website</a:t>
            </a:r>
            <a:endParaRPr sz="2600"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GB" sz="2600" i="0" u="none" strike="noStrike" cap="none">
                <a:solidFill>
                  <a:srgbClr val="000000"/>
                </a:solidFill>
              </a:rPr>
              <a:t>Part of Joining Instructions</a:t>
            </a:r>
            <a:endParaRPr sz="2600"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GB" sz="2600" i="0" u="none" strike="noStrike" cap="none">
                <a:solidFill>
                  <a:srgbClr val="000000"/>
                </a:solidFill>
              </a:rPr>
              <a:t>Borrow kit</a:t>
            </a:r>
            <a:r>
              <a:rPr lang="en-GB" sz="2600"/>
              <a:t> </a:t>
            </a:r>
            <a:r>
              <a:rPr lang="en-GB" sz="2600" i="0" u="none" strike="noStrike" cap="none">
                <a:solidFill>
                  <a:srgbClr val="000000"/>
                </a:solidFill>
              </a:rPr>
              <a:t>where p</a:t>
            </a:r>
            <a:r>
              <a:rPr lang="en-GB" sz="2600"/>
              <a:t>ossible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/>
        </p:nvSpPr>
        <p:spPr>
          <a:xfrm>
            <a:off x="255675" y="221375"/>
            <a:ext cx="492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Rucksacks for Hire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76" name="Google Shape;176;p24" descr="A backpack on a white background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019" y="1447128"/>
            <a:ext cx="3833135" cy="383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 descr="A picture containing green, bag, accessory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318" y="4339318"/>
            <a:ext cx="2518682" cy="251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3141889" y="1440554"/>
            <a:ext cx="5925900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Standard 65 litre rucksack or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“Slimjim” 65 litre with smaller back system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Limited supply available on “first come, first served” basis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£10.00 + VAT for programme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Ordered via school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Delivered to start</a:t>
            </a:r>
            <a:endParaRPr sz="2800"/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 i="0" u="none" strike="noStrike" cap="none">
                <a:solidFill>
                  <a:srgbClr val="000000"/>
                </a:solidFill>
              </a:rPr>
              <a:t>Collected at finish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243102" y="5280262"/>
            <a:ext cx="266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65 litre</a:t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4572000" y="6216433"/>
            <a:ext cx="266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“</a:t>
            </a: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Slimjim</a:t>
            </a:r>
            <a:r>
              <a:rPr lang="en-GB" sz="2400" b="1"/>
              <a:t>”</a:t>
            </a: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65 litre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255675" y="221375"/>
            <a:ext cx="492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Rucksack packing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50" y="1503325"/>
            <a:ext cx="8726626" cy="52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122825" y="175375"/>
            <a:ext cx="408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Avoid overpacking!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25" y="2801401"/>
            <a:ext cx="1964184" cy="320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25" y="1381825"/>
            <a:ext cx="1869341" cy="18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2274675" y="5252500"/>
            <a:ext cx="6753300" cy="677100"/>
          </a:xfrm>
          <a:prstGeom prst="roundRect">
            <a:avLst>
              <a:gd name="adj" fmla="val 7725"/>
            </a:avLst>
          </a:prstGeom>
          <a:solidFill>
            <a:srgbClr val="FFFF00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/>
              <a:t>NO MORE THAN ¼ OF BODY WEIGHT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3748902" y="1442775"/>
            <a:ext cx="5279100" cy="2643300"/>
          </a:xfrm>
          <a:prstGeom prst="wedgeRoundRectCallout">
            <a:avLst>
              <a:gd name="adj1" fmla="val -98686"/>
              <a:gd name="adj2" fmla="val -19332"/>
              <a:gd name="adj3" fmla="val 0"/>
            </a:avLst>
          </a:prstGeom>
          <a:solidFill>
            <a:srgbClr val="FFFF00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Personal 	=   9.5kg max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Food		=   1.0kg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Group 		=   1.5kg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Total         = 12.0kg</a:t>
            </a:r>
            <a:endParaRPr sz="3000" b="1"/>
          </a:p>
        </p:txBody>
      </p:sp>
      <p:cxnSp>
        <p:nvCxnSpPr>
          <p:cNvPr id="196" name="Google Shape;196;p26"/>
          <p:cNvCxnSpPr/>
          <p:nvPr/>
        </p:nvCxnSpPr>
        <p:spPr>
          <a:xfrm rot="10800000" flipH="1">
            <a:off x="3855782" y="3234683"/>
            <a:ext cx="4087500" cy="17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26"/>
          <p:cNvSpPr/>
          <p:nvPr/>
        </p:nvSpPr>
        <p:spPr>
          <a:xfrm>
            <a:off x="2274675" y="4410300"/>
            <a:ext cx="6753300" cy="677100"/>
          </a:xfrm>
          <a:prstGeom prst="roundRect">
            <a:avLst>
              <a:gd name="adj" fmla="val 7725"/>
            </a:avLst>
          </a:prstGeom>
          <a:solidFill>
            <a:srgbClr val="FFFF00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/>
              <a:t>ALLOW SPACE FOR GROUP KIT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/>
        </p:nvSpPr>
        <p:spPr>
          <a:xfrm>
            <a:off x="195250" y="313450"/>
            <a:ext cx="492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Food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3713800" y="1234150"/>
            <a:ext cx="5430300" cy="5659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Lunch for first day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Sandwiches &amp; snacks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Evening Meal (3 courses):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Cup-a-soup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Pasta / rice / Super Noodles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Cake &amp; custard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Breakfast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Porridge, cereal, pancakes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Lunch for second day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Wraps &amp; spread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Water (2L)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Emergency Rations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NO fresh meat, tins or glass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748" y="2922998"/>
            <a:ext cx="1353389" cy="131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225" y="1473025"/>
            <a:ext cx="1353390" cy="119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1974376" y="2844853"/>
            <a:ext cx="1197111" cy="13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63" y="1474975"/>
            <a:ext cx="1523455" cy="134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284" y="4144369"/>
            <a:ext cx="1353391" cy="119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0" y="5820423"/>
            <a:ext cx="1523450" cy="89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9" y="4435206"/>
            <a:ext cx="1175427" cy="118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96221" y="5289621"/>
            <a:ext cx="1523450" cy="15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/>
        </p:nvSpPr>
        <p:spPr>
          <a:xfrm>
            <a:off x="375400" y="284325"/>
            <a:ext cx="5091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Presentation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30" name="Google Shape;30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329100" y="1538950"/>
            <a:ext cx="4607700" cy="5199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Char char="●"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Font typeface="Arial"/>
              <a:buChar char="●"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DofE &amp; Expedition Section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Font typeface="Arial"/>
              <a:buChar char="●"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Preparing for Expedition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Font typeface="Arial"/>
              <a:buChar char="●"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Online Training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600"/>
              <a:buFont typeface="Arial"/>
              <a:buChar char="●"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Q&amp;A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Presented by: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Matt &amp; Claire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Operations Managers</a:t>
            </a:r>
            <a:endParaRPr sz="2600" dirty="0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/>
        </p:nvSpPr>
        <p:spPr>
          <a:xfrm>
            <a:off x="158625" y="267400"/>
            <a:ext cx="492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Mobile Phone Policy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3161975" y="1386550"/>
            <a:ext cx="5774700" cy="5319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mobile phone use except when approved by staff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emergency use only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Switched off and sealed in a bag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contact Supervisor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access to social media, games or music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direct home contact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via school staff if necessary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Locate App (free app)</a:t>
            </a: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6 figure grid reference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before attending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20" y="1551894"/>
            <a:ext cx="2040451" cy="2187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8"/>
          <p:cNvCxnSpPr/>
          <p:nvPr/>
        </p:nvCxnSpPr>
        <p:spPr>
          <a:xfrm rot="10800000" flipH="1">
            <a:off x="451300" y="1378936"/>
            <a:ext cx="1559100" cy="2523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20" name="Google Shape;220;p28"/>
          <p:cNvCxnSpPr/>
          <p:nvPr/>
        </p:nvCxnSpPr>
        <p:spPr>
          <a:xfrm rot="10800000">
            <a:off x="391401" y="1416084"/>
            <a:ext cx="1598700" cy="25053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06" y="4653258"/>
            <a:ext cx="1747775" cy="189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/>
        </p:nvSpPr>
        <p:spPr>
          <a:xfrm>
            <a:off x="99400" y="89500"/>
            <a:ext cx="6997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Online Training: www.karosadventure.com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13" y="1450875"/>
            <a:ext cx="8164574" cy="459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25" y="1501525"/>
            <a:ext cx="8118552" cy="45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99400" y="89500"/>
            <a:ext cx="6997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Online Training: www.karosadventure.com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657475" y="2552825"/>
            <a:ext cx="1374000" cy="5943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2107675" y="2366663"/>
            <a:ext cx="1703100" cy="966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26" y="1883650"/>
            <a:ext cx="8431151" cy="439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99400" y="89500"/>
            <a:ext cx="6997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Online Training: www.karosadventure.com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0" y="1437375"/>
            <a:ext cx="8210602" cy="46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99400" y="89500"/>
            <a:ext cx="6997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Online Training: www.karosadventure.com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13" y="1652650"/>
            <a:ext cx="8282976" cy="43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 txBox="1"/>
          <p:nvPr/>
        </p:nvSpPr>
        <p:spPr>
          <a:xfrm>
            <a:off x="99400" y="89500"/>
            <a:ext cx="6997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Online Training: www.karosadventure.com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/>
        </p:nvSpPr>
        <p:spPr>
          <a:xfrm>
            <a:off x="194275" y="40625"/>
            <a:ext cx="6895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Sutton Coldfield Grammar School for Girls: Bronze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270475" y="1538950"/>
            <a:ext cx="8666400" cy="5319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Residential Training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 15th - Sun 16th June 2024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Beaumanor Hall Outdoor Centre, Leicestershire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9:30am - 3:30pm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Qualifying Expedition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 29th - Sun 30th June 2024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Bradgate Park &amp; surrounding area, Leicestershire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9:00am - 3:00pm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/>
        </p:nvSpPr>
        <p:spPr>
          <a:xfrm>
            <a:off x="141475" y="252400"/>
            <a:ext cx="430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Joining Instructions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4634650" y="1538950"/>
            <a:ext cx="4302000" cy="4738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Issued 2-3 weeks before each activity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All you need to know for the activity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Details of dates, times, locations, equipment, contact details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Please read and keep information handy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50" y="1249200"/>
            <a:ext cx="4329850" cy="5317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/>
        </p:nvSpPr>
        <p:spPr>
          <a:xfrm>
            <a:off x="99400" y="241900"/>
            <a:ext cx="596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Summary - Getting Ready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0" y="4382650"/>
            <a:ext cx="2275500" cy="227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32" y="4403175"/>
            <a:ext cx="2137800" cy="227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4887975" y="1538950"/>
            <a:ext cx="4045200" cy="4738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Review our online training &amp; videos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Prepare kit &amp; food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Discuss &amp; review any medical concerns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Prepare physically -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Be more active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Go for a walk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○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Break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50" y="1691350"/>
            <a:ext cx="4045334" cy="22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>
            <a:off x="143475" y="1460025"/>
            <a:ext cx="4491300" cy="262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350" y="1537750"/>
            <a:ext cx="9257827" cy="532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/>
          <p:nvPr/>
        </p:nvSpPr>
        <p:spPr>
          <a:xfrm>
            <a:off x="22500" y="2364700"/>
            <a:ext cx="9144000" cy="11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</a:rPr>
              <a:t>Good luck with your Award.</a:t>
            </a:r>
            <a:endParaRPr sz="3000" b="1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</a:rPr>
              <a:t>Thank you for listening. All questions welcome.</a:t>
            </a:r>
            <a:endParaRPr sz="3000" b="1" i="0" u="none" strike="noStrike" cap="none">
              <a:solidFill>
                <a:srgbClr val="FFFF00"/>
              </a:solidFill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171453" y="4869150"/>
            <a:ext cx="88461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sng" strike="noStrike" cap="none">
                <a:solidFill>
                  <a:schemeClr val="lt1"/>
                </a:solidFill>
              </a:rPr>
              <a:t>Contact </a:t>
            </a:r>
            <a:r>
              <a:rPr lang="en-GB" sz="4800" b="1" u="sng">
                <a:solidFill>
                  <a:schemeClr val="lt1"/>
                </a:solidFill>
              </a:rPr>
              <a:t>U</a:t>
            </a:r>
            <a:r>
              <a:rPr lang="en-GB" sz="4800" b="1" i="0" u="sng" strike="noStrike" cap="none">
                <a:solidFill>
                  <a:schemeClr val="lt1"/>
                </a:solidFill>
              </a:rPr>
              <a:t>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</a:rPr>
              <a:t>Mobile: </a:t>
            </a:r>
            <a:r>
              <a:rPr lang="en-GB" sz="2400" b="1" i="0" u="none" strike="noStrike" cap="none">
                <a:solidFill>
                  <a:srgbClr val="FFFF00"/>
                </a:solidFill>
              </a:rPr>
              <a:t>07498 869406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</a:rPr>
              <a:t>Web: </a:t>
            </a:r>
            <a:r>
              <a:rPr lang="en-GB" sz="2400" b="1" i="0" u="none" strike="noStrike" cap="none">
                <a:solidFill>
                  <a:srgbClr val="FFFF00"/>
                </a:solidFill>
              </a:rPr>
              <a:t>www.karosadventure.com </a:t>
            </a:r>
            <a:endParaRPr sz="2400" b="1" i="0" u="none" strike="noStrike" cap="none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/>
        </p:nvSpPr>
        <p:spPr>
          <a:xfrm>
            <a:off x="270475" y="240425"/>
            <a:ext cx="404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Karos Adventure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37" name="Google Shape;37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0" y="1330050"/>
            <a:ext cx="4302000" cy="4902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Company started 2016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Based in Uttoxeter; </a:t>
            </a:r>
            <a:br>
              <a:rPr lang="en-GB" sz="26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roots are in Nottingham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Steve Wilkins - Managing Director - Bronze, Silver &amp; Gold Award holder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40 years involvement in running DofE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Support 25 schools &amp; 1500+ participants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/>
        </p:nvSpPr>
        <p:spPr>
          <a:xfrm>
            <a:off x="270475" y="288600"/>
            <a:ext cx="175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Safety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4112" y="4049956"/>
            <a:ext cx="2403075" cy="251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34650" y="1538950"/>
            <a:ext cx="4302000" cy="2511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AALA &amp; DofE Licences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Public Liability Insurance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Risk Assessments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Incident Reporting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Emergency Procedures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/>
        </p:nvSpPr>
        <p:spPr>
          <a:xfrm>
            <a:off x="398025" y="175200"/>
            <a:ext cx="536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Medical Consent Form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634650" y="1538950"/>
            <a:ext cx="4509300" cy="4439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Complete ASAP by parent or guardian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Full and honest disclosure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Complete once - updates via email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Compliant with GDPR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Information made available to leaders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25" y="1673776"/>
            <a:ext cx="4001349" cy="395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270475" y="286725"/>
            <a:ext cx="286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Our Leaders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59" name="Google Shape;59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538950"/>
            <a:ext cx="3918900" cy="5074200"/>
          </a:xfrm>
          <a:prstGeom prst="roundRect">
            <a:avLst>
              <a:gd name="adj" fmla="val 16667"/>
            </a:avLst>
          </a:prstGeom>
        </p:spPr>
      </p:pic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358675" y="1538950"/>
            <a:ext cx="4578000" cy="5199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NGB Walking and Canoeing qualifications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16-hour Remote First Aid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DofE Accredited Assessor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Enhanced DBS checks on Update Service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Regular Safeguarding training &amp; CPD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Many years of experience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Expeditions UK &amp; abroad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365250" y="221350"/>
            <a:ext cx="436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DofE Bronze Award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50" y="3233049"/>
            <a:ext cx="1190600" cy="1540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2"/>
          <p:cNvGraphicFramePr/>
          <p:nvPr/>
        </p:nvGraphicFramePr>
        <p:xfrm>
          <a:off x="174044" y="1419609"/>
          <a:ext cx="8755000" cy="5305950"/>
        </p:xfrm>
        <a:graphic>
          <a:graphicData uri="http://schemas.openxmlformats.org/drawingml/2006/table">
            <a:tbl>
              <a:tblPr firstRow="1" bandRow="1">
                <a:noFill/>
                <a:tableStyleId>{9BDBA94E-8F56-46B3-919E-DEC7D8E75F50}</a:tableStyleId>
              </a:tblPr>
              <a:tblGrid>
                <a:gridCol w="182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1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Volunteering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3"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r>
                        <a:rPr lang="en-GB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months in one section +</a:t>
                      </a:r>
                      <a:r>
                        <a:rPr lang="en-GB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endParaRPr sz="2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 months in the other 2 sections</a:t>
                      </a:r>
                      <a:endParaRPr sz="2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Average of 1 hour per week in each section</a:t>
                      </a:r>
                      <a:endParaRPr sz="2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Skills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Expedition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- 2 days, 1 night </a:t>
                      </a:r>
                      <a:endParaRPr sz="2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Qualifying - </a:t>
                      </a:r>
                      <a:r>
                        <a:rPr lang="en-GB" sz="2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 days, 1 night 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270475" y="307050"/>
            <a:ext cx="4816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Expedition - What is it?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87" name="Google Shape;87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404700" y="1406250"/>
            <a:ext cx="4532100" cy="5176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Unaccompanied journey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Teams: 4 - 7 participants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Fully trained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Team Goal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Self-sufficient - carry everything within team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No motorised transport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6 hours of planned activity per day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GB" sz="2600">
                <a:latin typeface="Arial"/>
                <a:ea typeface="Arial"/>
                <a:cs typeface="Arial"/>
                <a:sym typeface="Arial"/>
              </a:rPr>
              <a:t>Respect each other, the public &amp; the environment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270475" y="269225"/>
            <a:ext cx="6044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</a:rPr>
              <a:t>Residential Training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4335600" y="1283850"/>
            <a:ext cx="4808400" cy="5574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Days with Overnight Camp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 1</a:t>
            </a:r>
            <a:endParaRPr sz="2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Campcraft &amp; equipment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Accompanied navigation training walk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aid &amp; emergency procedures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 of risk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 &amp; recording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Countryside Code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Proficiency in mode of travel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Qualifying route planning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 &amp; food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5" y="1406250"/>
            <a:ext cx="3918900" cy="5074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849</Words>
  <Application>Microsoft Office PowerPoint</Application>
  <PresentationFormat>On-screen Show (4:3)</PresentationFormat>
  <Paragraphs>237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Avenir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 Hall</cp:lastModifiedBy>
  <cp:revision>2</cp:revision>
  <dcterms:modified xsi:type="dcterms:W3CDTF">2024-03-20T08:31:40Z</dcterms:modified>
</cp:coreProperties>
</file>